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FAC07-C6D1-4347-94FE-1F23516EFECF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3B09C-A485-4397-A9F2-2C5BD1B8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3B09C-A485-4397-A9F2-2C5BD1B8E2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0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3B09C-A485-4397-A9F2-2C5BD1B8E2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2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3B09C-A485-4397-A9F2-2C5BD1B8E2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5B0C-12CB-B39E-B526-7D7EB3AC4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670C3-EA9B-7143-1B34-16E4E4F84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8C43-47D8-A602-5D71-079D88D4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38B9E-88D8-1B54-6E23-C7A49559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A69A3-62EE-9C1E-F688-60E1159E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4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AD91-86EE-E878-52CD-2B87A809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00C13-2FC0-7B8F-6BF2-241B849BE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B052-934C-2BF8-4FAC-97062F3C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4E14-5EDC-791B-AE7F-BE78E319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98FC8-C5AD-A346-C7AA-01060510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9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84546-4D62-4100-C7A7-03D29E8FB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E68EB-BB2C-1E2A-A640-6892ABEAB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899E-80CC-815E-2A9F-ED97D81A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94B1-E144-50A8-BDAE-2E1ACC03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057B-9EE1-D6B9-F6DE-AA0861E7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2D5D-CF74-3541-650E-7E6E8154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50C9-55FF-2AF5-D4E0-D717CE09A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5960F-D69A-2A82-CC7D-A8C91D2B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A4F7F-860E-7AFE-96FD-3C678748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1A959-A5F0-6AD7-B79A-5B04770E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2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BAB5-E97A-BBDD-EF5B-19BC34D07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42B2A-2CC2-7804-4BA0-E394E0F76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CABD6-3D6E-98EB-D445-8BAC9144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5AE28-B36C-C4CB-CDE4-C4F8649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3195D-4270-5C28-201E-848ABC2A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AA16-6D02-88A1-7883-D7177984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B0BA-92A3-DE67-91C7-5A8AABA2D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6F638-5FE7-22BC-E574-FCC5E1C20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A79DB-DCC5-2DA1-F56C-A1F1AD14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F220D-3A9F-4BE3-18E0-45A90C1E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18FD5-0976-B84C-3D6C-5263A62C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6550-1F44-79EF-4BCF-F13C83AC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A5A0-BB78-588E-02AB-FDA536B5D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CC5-026E-0C86-D224-B3453C5A7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45008-8352-775A-C3AC-E833D752A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625D6-4704-6DBD-2293-743A967F2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B3F0C-DED3-E3D5-27CD-1AD7230A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99532-A5E1-FBFD-F373-ED910D74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22110-1FED-8D95-E4FB-483583FA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B670-7BD7-1869-D2FC-1EA7DD7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E081E-AC3C-AB76-B6BF-C39E07B7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6DC7F-8FA0-18C8-0BFE-7E25F5CD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5EA5B-276E-10A3-4FF7-9162BF85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4CE3F-11AA-B9AB-7B80-BBD01BBA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A44A3-18BA-731E-6E6A-1DCB5D8A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2A87-264F-57B1-3762-1B13CC31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6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1F40-34AB-EC03-7DE8-09199F59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6BD3-C158-BBB5-868E-4EC021D32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15D9E-0889-8564-0675-A25B5BD4E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32BDB-35CB-190D-8F9C-94BBD411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95D61-209C-F8CB-1C99-14A421AF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2EA95-24A9-56A7-2936-1B7465B5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A47D-853F-0D99-A8DE-53AF5FD7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C9324-B83F-CDE1-2891-E2018E9E3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B639F-5526-83BF-D209-71CE00941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AB896-C384-DC7F-C43F-D97B1BF7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923A-09D9-9001-FC9E-59A5D04F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03E8D-68EE-71F3-E994-3B71B81B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1DA8F-F914-7D23-7B37-FB1BAC3E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9AC69-5799-13B5-AEDC-255CCA64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34934-168C-C495-BEC9-A7E362C52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FF1758-76DE-4E53-A48B-EBC203B237C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C4A2-96EA-76A3-F013-0E760EC9A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4268C-5C9B-DDA2-CF20-8C2C79CEF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66F11-7A0B-491F-961C-47A1B39A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4CFDA-CA63-0AD2-2C53-13DBF68AA297}"/>
              </a:ext>
            </a:extLst>
          </p:cNvPr>
          <p:cNvSpPr txBox="1"/>
          <p:nvPr/>
        </p:nvSpPr>
        <p:spPr>
          <a:xfrm>
            <a:off x="679663" y="3672554"/>
            <a:ext cx="109298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phases</a:t>
            </a:r>
          </a:p>
          <a:p>
            <a:pPr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Burn-in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validation metrics increased slower than training loss → early overconfidence indicator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Burn-in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high confusion between visually similar classes, stabilized only after detection head convergence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EMA-SSL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train–validation gap reduced via filtered pseudo-labeling (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+ NMS +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 boxes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EMA-SSL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clear recall improvements, with increased risk of false positives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EMA-SSL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EMA validation is more stable than raw student evaluation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2EA12-FF40-8BFA-9EAF-0DF4CC901299}"/>
              </a:ext>
            </a:extLst>
          </p:cNvPr>
          <p:cNvSpPr txBox="1"/>
          <p:nvPr/>
        </p:nvSpPr>
        <p:spPr>
          <a:xfrm>
            <a:off x="526240" y="699604"/>
            <a:ext cx="60970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🪳Bug fixes 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617AC-F421-D06F-C11C-8AB5EF0D2FC2}"/>
              </a:ext>
            </a:extLst>
          </p:cNvPr>
          <p:cNvSpPr txBox="1"/>
          <p:nvPr/>
        </p:nvSpPr>
        <p:spPr>
          <a:xfrm>
            <a:off x="679663" y="1897974"/>
            <a:ext cx="11963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phases</a:t>
            </a:r>
          </a:p>
          <a:p>
            <a:pPr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Burn-in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component losses (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cls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box / obj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converge synchronously → required separate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EMA-SSL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EMA accumulation hidden temporary degradation of the student → direct student vs EMA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u="sng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EMA-SSL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teacher-student agreement unstable under class-imbalanced distributions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879804-FA0E-E962-CEC3-3CC30E358636}"/>
              </a:ext>
            </a:extLst>
          </p:cNvPr>
          <p:cNvSpPr/>
          <p:nvPr/>
        </p:nvSpPr>
        <p:spPr>
          <a:xfrm>
            <a:off x="570733" y="1791978"/>
            <a:ext cx="11113949" cy="1583323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59A3FD-8938-3D51-11D9-EB2D8DA79E28}"/>
              </a:ext>
            </a:extLst>
          </p:cNvPr>
          <p:cNvSpPr/>
          <p:nvPr/>
        </p:nvSpPr>
        <p:spPr>
          <a:xfrm>
            <a:off x="587609" y="3612030"/>
            <a:ext cx="11113949" cy="2132120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DA497-97C8-BBD8-9AAA-8D1B53C60601}"/>
              </a:ext>
            </a:extLst>
          </p:cNvPr>
          <p:cNvSpPr txBox="1"/>
          <p:nvPr/>
        </p:nvSpPr>
        <p:spPr>
          <a:xfrm rot="7352705">
            <a:off x="10647542" y="3923066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E0C50-1E02-D56A-D7E4-AF401504DB06}"/>
              </a:ext>
            </a:extLst>
          </p:cNvPr>
          <p:cNvSpPr txBox="1"/>
          <p:nvPr/>
        </p:nvSpPr>
        <p:spPr>
          <a:xfrm rot="11954399">
            <a:off x="6193611" y="3785772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7EE51-C857-F33B-6554-42F502423855}"/>
              </a:ext>
            </a:extLst>
          </p:cNvPr>
          <p:cNvSpPr txBox="1"/>
          <p:nvPr/>
        </p:nvSpPr>
        <p:spPr>
          <a:xfrm rot="4423858">
            <a:off x="6686096" y="755665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7CE9A-ED0A-C97C-9D36-07696C22C33A}"/>
              </a:ext>
            </a:extLst>
          </p:cNvPr>
          <p:cNvSpPr txBox="1"/>
          <p:nvPr/>
        </p:nvSpPr>
        <p:spPr>
          <a:xfrm rot="5400000">
            <a:off x="2938558" y="5856736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A3A74B-193C-F0FA-9917-ACE2C4A4432E}"/>
              </a:ext>
            </a:extLst>
          </p:cNvPr>
          <p:cNvSpPr txBox="1"/>
          <p:nvPr/>
        </p:nvSpPr>
        <p:spPr>
          <a:xfrm rot="7352705">
            <a:off x="3981833" y="1375224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36A20-ED91-128D-5424-B0A7177F2A1A}"/>
              </a:ext>
            </a:extLst>
          </p:cNvPr>
          <p:cNvSpPr txBox="1"/>
          <p:nvPr/>
        </p:nvSpPr>
        <p:spPr>
          <a:xfrm rot="16727037">
            <a:off x="9739280" y="263244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D304F-FB9A-5DAE-3878-4A9CF7E079E4}"/>
              </a:ext>
            </a:extLst>
          </p:cNvPr>
          <p:cNvSpPr txBox="1"/>
          <p:nvPr/>
        </p:nvSpPr>
        <p:spPr>
          <a:xfrm rot="12733104">
            <a:off x="7939121" y="5812554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B5B71-A8F6-F4FE-17E0-FD65E153253D}"/>
              </a:ext>
            </a:extLst>
          </p:cNvPr>
          <p:cNvSpPr txBox="1"/>
          <p:nvPr/>
        </p:nvSpPr>
        <p:spPr>
          <a:xfrm rot="11261073">
            <a:off x="2702034" y="3574452"/>
            <a:ext cx="4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🪳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CED8A-FFD2-1DDD-72D9-58D9FE681AF7}"/>
              </a:ext>
            </a:extLst>
          </p:cNvPr>
          <p:cNvSpPr txBox="1"/>
          <p:nvPr/>
        </p:nvSpPr>
        <p:spPr>
          <a:xfrm>
            <a:off x="11603368" y="6426463"/>
            <a:ext cx="65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1/5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A7D49E-2F8C-F40A-6630-D926EEE002EE}"/>
              </a:ext>
            </a:extLst>
          </p:cNvPr>
          <p:cNvSpPr txBox="1"/>
          <p:nvPr/>
        </p:nvSpPr>
        <p:spPr>
          <a:xfrm>
            <a:off x="10303623" y="0"/>
            <a:ext cx="63210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14</a:t>
            </a:r>
          </a:p>
          <a:p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Justin-Marian Popescu</a:t>
            </a:r>
          </a:p>
          <a:p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Alfred-Andrei </a:t>
            </a:r>
            <a:r>
              <a:rPr lang="en-US" sz="14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Pietraru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4120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D310CC0-B5DA-1A17-1B43-63C181E9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" y="604312"/>
            <a:ext cx="1945189" cy="1725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3EC836-6A8C-FFAF-7062-EF12FB47A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06" y="790977"/>
            <a:ext cx="2303495" cy="14158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400A65-50FF-327D-D750-220060E45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91" y="675439"/>
            <a:ext cx="1843919" cy="1583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11B8FE-26FA-D323-821F-F08F72EEC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862" y="763138"/>
            <a:ext cx="2647541" cy="15649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2C9465-E826-C9AA-C5CD-6515644B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234" y="763138"/>
            <a:ext cx="2500766" cy="14787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BF5A20-0015-A1C2-7690-2038DCE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92" y="2218887"/>
            <a:ext cx="1992177" cy="176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E1709F-D042-2E05-28BE-E90797B45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400" y="2316508"/>
            <a:ext cx="2382246" cy="14642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C4FA3C-35F1-66AA-D44D-C7BE317CBB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5077" y="2206851"/>
            <a:ext cx="1860505" cy="16503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10E3A0A-95C4-BBE6-72D4-1D7D5071A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986" y="2308020"/>
            <a:ext cx="2583530" cy="15271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66893-6530-49DB-C39B-AD8DDA02FC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640" y="2308020"/>
            <a:ext cx="2500764" cy="14787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C8E413-0EF8-DAD6-93F7-658DB80549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034" y="3877466"/>
            <a:ext cx="1992177" cy="176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4A8446-0AC1-F3F2-BAA1-B5FFE55D45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8720" y="3943333"/>
            <a:ext cx="2425239" cy="1464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CA149-0307-A8D7-F194-2D17F2AA8C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6313" y="3802239"/>
            <a:ext cx="1914472" cy="169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45B20-4411-3268-8603-BBDF015647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1440" y="3819274"/>
            <a:ext cx="2531864" cy="1497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B2C6C-3CF5-74F3-71CC-892E78B399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5516" y="3838452"/>
            <a:ext cx="2554438" cy="151046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DC5359B-FF63-B452-FB92-D808323D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12" y="5649405"/>
            <a:ext cx="957293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Stable loss convergence across Burn-in, EMA-SSL, and KDD stages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EMA-SSL reduces training noise and improves validation stability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KDD consistently lowers KL divergence, indicating stronger teacher-student alignment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Confusion matrices show reduced class confusion for dominant VOC classes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Overall performance improves progressively from Burn-in 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EMA and  KDD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C4D87-FED9-0E31-EFC7-2BB3625700DE}"/>
              </a:ext>
            </a:extLst>
          </p:cNvPr>
          <p:cNvSpPr txBox="1"/>
          <p:nvPr/>
        </p:nvSpPr>
        <p:spPr>
          <a:xfrm>
            <a:off x="99078" y="76172"/>
            <a:ext cx="7197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evaluation on an already selected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C227FD-3CED-6A4A-40D2-27D55A76D70A}"/>
              </a:ext>
            </a:extLst>
          </p:cNvPr>
          <p:cNvSpPr/>
          <p:nvPr/>
        </p:nvSpPr>
        <p:spPr>
          <a:xfrm>
            <a:off x="6952240" y="604312"/>
            <a:ext cx="45719" cy="48961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0F448-2BC8-1F10-6DBE-F3DAB91C37F2}"/>
              </a:ext>
            </a:extLst>
          </p:cNvPr>
          <p:cNvSpPr txBox="1"/>
          <p:nvPr/>
        </p:nvSpPr>
        <p:spPr>
          <a:xfrm>
            <a:off x="11603368" y="6426463"/>
            <a:ext cx="65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56391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C70171-AEB5-B046-219F-4C665E66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07" y="400547"/>
            <a:ext cx="2292182" cy="1355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34837-D851-1A6B-4217-7C314683D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540" y="400547"/>
            <a:ext cx="2292182" cy="1355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5D735-4F16-3D17-FF41-64DBAEC9F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540" y="3149522"/>
            <a:ext cx="2292182" cy="1355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68D46-6C36-E5BA-934A-591621CE2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357" y="3149522"/>
            <a:ext cx="2292182" cy="13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9CBE3C-A205-65DF-B590-DA9D64FD1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357" y="4521505"/>
            <a:ext cx="2250559" cy="13307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EF4470-2C21-93C6-A9DD-937190B93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163" y="4543107"/>
            <a:ext cx="2250559" cy="13307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AEEFD1-DF30-CA67-C664-B4F63AA7A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506" y="1755937"/>
            <a:ext cx="2292183" cy="1355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21AC90-2D86-9514-39EE-CE39E09712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3539" y="1755937"/>
            <a:ext cx="2292183" cy="1355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ED8611-01C1-17AE-B6F5-03594946E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78" y="2716455"/>
            <a:ext cx="379198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Transfer setting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Motivation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Burn-in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EMA-SSL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KDD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Takeaway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43261-386B-E2E6-C140-0612A59C5B34}"/>
              </a:ext>
            </a:extLst>
          </p:cNvPr>
          <p:cNvSpPr txBox="1"/>
          <p:nvPr/>
        </p:nvSpPr>
        <p:spPr>
          <a:xfrm>
            <a:off x="387769" y="3072298"/>
            <a:ext cx="609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trained on VOC, evaluated on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VisDrone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UAVDT / AU-AIR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511D6-3936-D649-609D-0E895B5678AA}"/>
              </a:ext>
            </a:extLst>
          </p:cNvPr>
          <p:cNvSpPr txBox="1"/>
          <p:nvPr/>
        </p:nvSpPr>
        <p:spPr>
          <a:xfrm>
            <a:off x="387769" y="3680185"/>
            <a:ext cx="6097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assess robustness under domain shift (scale, density, viewpoint)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F2A8F-0CCA-8D2C-F733-22A65F37252E}"/>
              </a:ext>
            </a:extLst>
          </p:cNvPr>
          <p:cNvSpPr txBox="1"/>
          <p:nvPr/>
        </p:nvSpPr>
        <p:spPr>
          <a:xfrm>
            <a:off x="387769" y="4304784"/>
            <a:ext cx="6097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provides usable baseline but high confusion for domain-specific classes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A13CA-BA8C-E47A-C539-60D66EE38AAC}"/>
              </a:ext>
            </a:extLst>
          </p:cNvPr>
          <p:cNvSpPr txBox="1"/>
          <p:nvPr/>
        </p:nvSpPr>
        <p:spPr>
          <a:xfrm>
            <a:off x="360153" y="4968968"/>
            <a:ext cx="6097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improves precision-recall balance and stabilizes predictions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4545E-5E06-83C3-50E5-2BD79A681992}"/>
              </a:ext>
            </a:extLst>
          </p:cNvPr>
          <p:cNvSpPr txBox="1"/>
          <p:nvPr/>
        </p:nvSpPr>
        <p:spPr>
          <a:xfrm>
            <a:off x="391454" y="5604474"/>
            <a:ext cx="6097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lowest KL divergence and strongest teacher–student consistency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262E7-D98C-9550-A5F8-E13056C26B9C}"/>
              </a:ext>
            </a:extLst>
          </p:cNvPr>
          <p:cNvSpPr txBox="1"/>
          <p:nvPr/>
        </p:nvSpPr>
        <p:spPr>
          <a:xfrm>
            <a:off x="391454" y="6269688"/>
            <a:ext cx="7130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staged training improves cross-dataset transfer despite expected performance drop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6C5BB-BB37-8C3E-A562-FC36EC2FBE17}"/>
              </a:ext>
            </a:extLst>
          </p:cNvPr>
          <p:cNvSpPr txBox="1"/>
          <p:nvPr/>
        </p:nvSpPr>
        <p:spPr>
          <a:xfrm>
            <a:off x="360153" y="1662270"/>
            <a:ext cx="3115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🧪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on a new </a:t>
            </a:r>
            <a:b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(generalize)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BEC4DA-1EB7-CBC9-53C1-2FB45156E7C1}"/>
              </a:ext>
            </a:extLst>
          </p:cNvPr>
          <p:cNvSpPr/>
          <p:nvPr/>
        </p:nvSpPr>
        <p:spPr>
          <a:xfrm>
            <a:off x="387769" y="2737664"/>
            <a:ext cx="1599686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256B16C-CADF-635A-9D56-103387161D12}"/>
              </a:ext>
            </a:extLst>
          </p:cNvPr>
          <p:cNvSpPr/>
          <p:nvPr/>
        </p:nvSpPr>
        <p:spPr>
          <a:xfrm>
            <a:off x="391454" y="3380939"/>
            <a:ext cx="1138802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AC1DDE-FD97-E847-1A47-F715FC9FBD40}"/>
              </a:ext>
            </a:extLst>
          </p:cNvPr>
          <p:cNvSpPr/>
          <p:nvPr/>
        </p:nvSpPr>
        <p:spPr>
          <a:xfrm>
            <a:off x="387768" y="4040221"/>
            <a:ext cx="917019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B464A3E-ED12-5E4F-304A-5DC4F488FAB6}"/>
              </a:ext>
            </a:extLst>
          </p:cNvPr>
          <p:cNvSpPr/>
          <p:nvPr/>
        </p:nvSpPr>
        <p:spPr>
          <a:xfrm>
            <a:off x="382611" y="4673061"/>
            <a:ext cx="1091277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6180055-DD35-2FBC-3BC1-77344E348CDE}"/>
              </a:ext>
            </a:extLst>
          </p:cNvPr>
          <p:cNvSpPr/>
          <p:nvPr/>
        </p:nvSpPr>
        <p:spPr>
          <a:xfrm>
            <a:off x="382612" y="5309121"/>
            <a:ext cx="652865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1066E0-785C-E1CE-1ACD-440F497629C7}"/>
              </a:ext>
            </a:extLst>
          </p:cNvPr>
          <p:cNvSpPr/>
          <p:nvPr/>
        </p:nvSpPr>
        <p:spPr>
          <a:xfrm>
            <a:off x="382613" y="5939064"/>
            <a:ext cx="1091276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ED05C-CA13-C091-277E-A6D5A22215E3}"/>
              </a:ext>
            </a:extLst>
          </p:cNvPr>
          <p:cNvSpPr txBox="1"/>
          <p:nvPr/>
        </p:nvSpPr>
        <p:spPr>
          <a:xfrm>
            <a:off x="11603368" y="6426463"/>
            <a:ext cx="65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3/5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A51ED-F1B0-084F-51AF-0DD657E6BE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3923" y="314634"/>
            <a:ext cx="4061862" cy="24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2A825-0D67-FEE6-0220-D482D3A537D7}"/>
              </a:ext>
            </a:extLst>
          </p:cNvPr>
          <p:cNvSpPr txBox="1"/>
          <p:nvPr/>
        </p:nvSpPr>
        <p:spPr>
          <a:xfrm>
            <a:off x="855947" y="1362421"/>
            <a:ext cx="110864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it includes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curves per stage (Burn-In, Unbiased-Teacher, KL Models comparations)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curves per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matrices + detection grids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agreement matrices + KL curves (EMA vs KDD)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/>
              <a:t>Does the student predict the same class as the teacher and where the confusions come from?]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faster iteration and easier comparison between architectures/dataset (one file per run).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win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reduced debugging time;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issues become visually detectable (class imbalance, collapse, unstable agreement).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0CF31-121E-9BA0-BF35-0FCCCBE929F7}"/>
              </a:ext>
            </a:extLst>
          </p:cNvPr>
          <p:cNvSpPr txBox="1"/>
          <p:nvPr/>
        </p:nvSpPr>
        <p:spPr>
          <a:xfrm>
            <a:off x="480167" y="488608"/>
            <a:ext cx="6097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New step added to the experiment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312A-7F51-2166-74E5-55FBC94DF10D}"/>
              </a:ext>
            </a:extLst>
          </p:cNvPr>
          <p:cNvSpPr txBox="1"/>
          <p:nvPr/>
        </p:nvSpPr>
        <p:spPr>
          <a:xfrm>
            <a:off x="855947" y="5339701"/>
            <a:ext cx="9496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stabilize training and reduce noise in pseudo-label supervision.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transfer teacher knowledge by aligning student output distributions via KL regularization.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D1B29-FA38-613B-3D28-ED0802F6E9D8}"/>
              </a:ext>
            </a:extLst>
          </p:cNvPr>
          <p:cNvSpPr txBox="1"/>
          <p:nvPr/>
        </p:nvSpPr>
        <p:spPr>
          <a:xfrm>
            <a:off x="11603368" y="6426463"/>
            <a:ext cx="65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4/5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3CD536-6591-727A-53D5-632ACAE2A7AD}"/>
              </a:ext>
            </a:extLst>
          </p:cNvPr>
          <p:cNvSpPr/>
          <p:nvPr/>
        </p:nvSpPr>
        <p:spPr>
          <a:xfrm>
            <a:off x="913337" y="1420169"/>
            <a:ext cx="1599686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5010E6-433B-6453-493B-B542F6995C2D}"/>
              </a:ext>
            </a:extLst>
          </p:cNvPr>
          <p:cNvSpPr/>
          <p:nvPr/>
        </p:nvSpPr>
        <p:spPr>
          <a:xfrm>
            <a:off x="913337" y="3340000"/>
            <a:ext cx="694534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9E83D-237F-7580-786B-CDCCC6ACA53F}"/>
              </a:ext>
            </a:extLst>
          </p:cNvPr>
          <p:cNvSpPr/>
          <p:nvPr/>
        </p:nvSpPr>
        <p:spPr>
          <a:xfrm>
            <a:off x="934773" y="4163861"/>
            <a:ext cx="1243831" cy="276999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3356C4-FD84-C308-3E94-60945717DAED}"/>
              </a:ext>
            </a:extLst>
          </p:cNvPr>
          <p:cNvSpPr/>
          <p:nvPr/>
        </p:nvSpPr>
        <p:spPr>
          <a:xfrm>
            <a:off x="913337" y="5385867"/>
            <a:ext cx="504290" cy="536254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9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263484-2E55-B93F-E732-5DA4C8DB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823" y="1836605"/>
            <a:ext cx="1100294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Decision timing:           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weakly supervised approach abandoned </a:t>
            </a: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Project Status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Reason: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intermediate experiments showed poor inference behavior and unclear architectural gains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Issue: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proposed weak-supervision architectures were hard to control and evaluate consistently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reverted to a simpler and stable staged learning pipeline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New direction: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test student-teacher learning with </a:t>
            </a: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architectures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EMA stage (2):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use heterogeneous teacher-student pairs to stabilize learning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KDD stage (</a:t>
            </a:r>
            <a:r>
              <a:rPr lang="en-US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evaluate knowledge distillation as a quality refinement step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Benchmarking setup: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Faster R-CNN (ResNet-50) kept as the main benchmark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Comparison models: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GradCAM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++-ResNet50 and YOLOv11 evaluated under the same training pipeline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ensure fair, controlled comparison within a unified learning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7BE35-79FB-8676-92D1-F83724EE5D0E}"/>
              </a:ext>
            </a:extLst>
          </p:cNvPr>
          <p:cNvSpPr txBox="1"/>
          <p:nvPr/>
        </p:nvSpPr>
        <p:spPr>
          <a:xfrm>
            <a:off x="415775" y="907704"/>
            <a:ext cx="75867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/>
              <a:t>🔁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Changes in proposed experiment setup and 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F04C7-FCA9-11F6-878E-D1809948747C}"/>
              </a:ext>
            </a:extLst>
          </p:cNvPr>
          <p:cNvSpPr txBox="1"/>
          <p:nvPr/>
        </p:nvSpPr>
        <p:spPr>
          <a:xfrm>
            <a:off x="11603368" y="6426463"/>
            <a:ext cx="65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5/5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7D84A-3013-7309-D6E3-239A86CDA916}"/>
              </a:ext>
            </a:extLst>
          </p:cNvPr>
          <p:cNvSpPr/>
          <p:nvPr/>
        </p:nvSpPr>
        <p:spPr>
          <a:xfrm rot="5400000">
            <a:off x="6145439" y="-1974436"/>
            <a:ext cx="45719" cy="11002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7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560</Words>
  <Application>Microsoft Office PowerPoint</Application>
  <PresentationFormat>Widescreen</PresentationFormat>
  <Paragraphs>91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Justin-Marian POPESCU (124443)</dc:creator>
  <cp:lastModifiedBy>Justin-Marian POPESCU (124443)</cp:lastModifiedBy>
  <cp:revision>58</cp:revision>
  <dcterms:created xsi:type="dcterms:W3CDTF">2026-01-13T14:19:11Z</dcterms:created>
  <dcterms:modified xsi:type="dcterms:W3CDTF">2026-01-15T20:19:52Z</dcterms:modified>
</cp:coreProperties>
</file>